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1"/>
  </p:notesMasterIdLst>
  <p:handoutMasterIdLst>
    <p:handoutMasterId r:id="rId22"/>
  </p:handoutMasterIdLst>
  <p:sldIdLst>
    <p:sldId id="278" r:id="rId5"/>
    <p:sldId id="279" r:id="rId6"/>
    <p:sldId id="280" r:id="rId7"/>
    <p:sldId id="281" r:id="rId8"/>
    <p:sldId id="284" r:id="rId9"/>
    <p:sldId id="294" r:id="rId10"/>
    <p:sldId id="295" r:id="rId11"/>
    <p:sldId id="282" r:id="rId12"/>
    <p:sldId id="285" r:id="rId13"/>
    <p:sldId id="287" r:id="rId14"/>
    <p:sldId id="288" r:id="rId15"/>
    <p:sldId id="289" r:id="rId16"/>
    <p:sldId id="290" r:id="rId17"/>
    <p:sldId id="291" r:id="rId18"/>
    <p:sldId id="292" r:id="rId19"/>
    <p:sldId id="293" r:id="rId2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09" autoAdjust="0"/>
  </p:normalViewPr>
  <p:slideViewPr>
    <p:cSldViewPr snapToGrid="0" snapToObjects="1">
      <p:cViewPr varScale="1">
        <p:scale>
          <a:sx n="69" d="100"/>
          <a:sy n="69" d="100"/>
        </p:scale>
        <p:origin x="780" y="6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10/4/2023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05:37:12.665"/>
    </inkml:context>
    <inkml:brush xml:id="br0">
      <inkml:brushProperty name="width" value="0.035" units="cm"/>
      <inkml:brushProperty name="height" value="0.035" units="cm"/>
    </inkml:brush>
  </inkml:definitions>
  <inkml:trace contextRef="#ctx0" brushRef="#br0">15 0 24575,'-6'0'0,"-2"0"-8191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05:37:19.015"/>
    </inkml:context>
    <inkml:brush xml:id="br0">
      <inkml:brushProperty name="width" value="0.035" units="cm"/>
      <inkml:brushProperty name="height" value="0.035" units="cm"/>
    </inkml:brush>
  </inkml:definitions>
  <inkml:trace contextRef="#ctx0" brushRef="#br0">0 1 24575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05:37:27.6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05:37:29.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487 1058,'-4'-3,"1"-2,1 1,-1 0,1 0,-1-1,1 0,0 1,-2-11,-3-5,-31-80,16 38,-2 2,-3 1,-43-71,14 41,5-3,4-2,-60-168,94 222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05:37:33.1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2541 700,'2'23,"0"0,1-1,9 32,-5-28,-2 1,3 30,-8-34,-1 0,-1 0,0 0,-2-1,-1 1,-11 32,-61 131,37-95,-124 361,109-268,-21 77,51-152,-22 76,39-153,2 1,1-1,-2 48,5-46,-1 0,-15 64,-7-8,-69 208,79-259,-2-2,-1 0,-3-1,0-1,-42 50,-9-5,-4-3,-144 113,-84 22,0 0,294-204,-1 0,0 0,0-1,-1-1,-16 7,25-12,0 0,-1 0,1 0,0 0,-1-1,1 1,-1-1,1 0,0 0,-1 0,1-1,-1 1,1-1,0 0,-1 0,1 0,0 0,0 0,0-1,0 1,0-1,0 0,0 0,1 0,-5-5,-11-13,1-2,0 0,-24-45,-17-24,36 55,1-1,1-1,2-1,2 0,-12-48,-15-31,-103-363,130 419,-3-32,3-2,-2-96,8 70,-3-22,-12-110,14 123,7-182,6 172,1 72,19-102,-12 103,0 21,2 1,2 0,26-56,-11 27,-20 53,2 1,0 0,1 1,1 0,0 1,23-24,106-96,-124 122,110-93,4 6,5 5,194-105,-237 151,126-68,-173 98,1 3,88-26,-86 37,0 3,0 1,1 3,77 7,-15-2,-92-3,224 9,-210-5,-1 2,1 1,-1 1,65 26,-89-30,25 11,51 29,-75-36,1 0,-1 0,0 1,-1 1,0 0,-1 0,15 20,26 50,45 95,-79-136,-1 1,-2 1,-2-1,-2 2,-1 0,1 44,-3 4,-12 167,2-229,-1 0,-1-1,-2 1,0-2,-2 1,-1-1,-21 36,-117 163,109-170,10-15,-2-2,-2-1,-1-2,-2-1,-1-1,-72 45,45-39,-1-3,-2-3,-122 42,158-66,0-1,0-1,-1-2,1-1,-1-2,0-1,0-2,-41-5,64 4,0 0,1-1,-1 0,0-1,1 0,0 0,0-1,0 0,-12-10,2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customXml" Target="../ink/ink1.xml"/><Relationship Id="rId1" Type="http://schemas.openxmlformats.org/officeDocument/2006/relationships/slideLayout" Target="../slideLayouts/slideLayout5.xml"/><Relationship Id="rId6" Type="http://schemas.openxmlformats.org/officeDocument/2006/relationships/customXml" Target="../ink/ink3.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9574"/>
            <a:ext cx="5385816" cy="3139970"/>
          </a:xfrm>
        </p:spPr>
        <p:txBody>
          <a:bodyPr/>
          <a:lstStyle/>
          <a:p>
            <a:r>
              <a:rPr lang="en-US" dirty="0"/>
              <a:t>PRESENTATION TITLE</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255267"/>
            <a:ext cx="3493008" cy="1644724"/>
          </a:xfrm>
        </p:spPr>
        <p:txBody>
          <a:bodyPr/>
          <a:lstStyle/>
          <a:p>
            <a:r>
              <a:rPr lang="en-US" dirty="0"/>
              <a:t>Mirjam Nilsson​</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60937" y="755729"/>
            <a:ext cx="10665089" cy="859972"/>
          </a:xfrm>
        </p:spPr>
        <p:txBody>
          <a:bodyPr/>
          <a:lstStyle/>
          <a:p>
            <a:r>
              <a:rPr lang="en-US" dirty="0"/>
              <a:t>MEET OUR Extended TEAM</a:t>
            </a:r>
          </a:p>
        </p:txBody>
      </p:sp>
      <p:sp>
        <p:nvSpPr>
          <p:cNvPr id="3" name="Footer Placeholder 2">
            <a:extLst>
              <a:ext uri="{FF2B5EF4-FFF2-40B4-BE49-F238E27FC236}">
                <a16:creationId xmlns:a16="http://schemas.microsoft.com/office/drawing/2014/main" id="{6BDC6C74-139E-56DE-A3E9-31A5D3B8B49F}"/>
              </a:ext>
            </a:extLst>
          </p:cNvPr>
          <p:cNvSpPr>
            <a:spLocks noGrp="1"/>
          </p:cNvSpPr>
          <p:nvPr>
            <p:ph type="ftr" sz="quarter" idx="11"/>
          </p:nvPr>
        </p:nvSpPr>
        <p:spPr>
          <a:xfrm>
            <a:off x="760938" y="457200"/>
            <a:ext cx="3200400" cy="244502"/>
          </a:xfrm>
        </p:spPr>
        <p:txBody>
          <a:bodyPr/>
          <a:lstStyle/>
          <a:p>
            <a:r>
              <a:rPr lang="en-US"/>
              <a:t>Presentation title</a:t>
            </a:r>
            <a:endParaRPr lang="en-US" dirty="0"/>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10</a:t>
            </a:fld>
            <a:endParaRPr lang="en-US" dirty="0"/>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a:xfrm>
            <a:off x="1271016" y="1674543"/>
            <a:ext cx="2029968" cy="1828800"/>
          </a:xfrm>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1271016" y="3320463"/>
            <a:ext cx="2029968" cy="694944"/>
          </a:xfrm>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a:xfrm>
            <a:off x="1271016" y="3696472"/>
            <a:ext cx="2029968" cy="269240"/>
          </a:xfrm>
        </p:spPr>
        <p:txBody>
          <a:bodyPr>
            <a:normAutofit lnSpcReduction="10000"/>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a:xfrm>
            <a:off x="1271016" y="4273471"/>
            <a:ext cx="2029968" cy="1828800"/>
          </a:xfrm>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a:xfrm>
            <a:off x="1271016" y="5919391"/>
            <a:ext cx="2029968" cy="694944"/>
          </a:xfrm>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a:xfrm>
            <a:off x="1271016" y="6295400"/>
            <a:ext cx="2029968" cy="269240"/>
          </a:xfrm>
        </p:spPr>
        <p:txBody>
          <a:bodyPr>
            <a:normAutofit lnSpcReduction="10000"/>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a:xfrm>
            <a:off x="3828288" y="1674543"/>
            <a:ext cx="2029968" cy="1828800"/>
          </a:xfrm>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3828288" y="3320463"/>
            <a:ext cx="2029968" cy="694944"/>
          </a:xfrm>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a:xfrm>
            <a:off x="3828288" y="3696472"/>
            <a:ext cx="2029968" cy="269240"/>
          </a:xfrm>
        </p:spPr>
        <p:txBody>
          <a:bodyPr>
            <a:normAutofit lnSpcReduction="10000"/>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a:xfrm>
            <a:off x="3828288" y="4273471"/>
            <a:ext cx="2029968" cy="1828800"/>
          </a:xfrm>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a:xfrm>
            <a:off x="3828288" y="5919391"/>
            <a:ext cx="2029968" cy="694944"/>
          </a:xfrm>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a:xfrm>
            <a:off x="3828288" y="6295400"/>
            <a:ext cx="2029968" cy="269240"/>
          </a:xfrm>
        </p:spPr>
        <p:txBody>
          <a:bodyPr>
            <a:normAutofit lnSpcReduction="10000"/>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a:xfrm>
            <a:off x="6385560" y="1674543"/>
            <a:ext cx="2029968" cy="1828800"/>
          </a:xfrm>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6385560" y="3320463"/>
            <a:ext cx="2029968" cy="694944"/>
          </a:xfrm>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a:xfrm>
            <a:off x="6385560" y="3696472"/>
            <a:ext cx="2029968" cy="269240"/>
          </a:xfrm>
        </p:spPr>
        <p:txBody>
          <a:bodyPr>
            <a:normAutofit lnSpcReduction="10000"/>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a:xfrm>
            <a:off x="6385560" y="4273471"/>
            <a:ext cx="2029968" cy="1828800"/>
          </a:xfrm>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a:xfrm>
            <a:off x="6385560" y="5919391"/>
            <a:ext cx="2029968" cy="694944"/>
          </a:xfrm>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a:xfrm>
            <a:off x="6385560" y="6295400"/>
            <a:ext cx="2029968" cy="269240"/>
          </a:xfrm>
        </p:spPr>
        <p:txBody>
          <a:bodyPr>
            <a:normAutofit lnSpcReduction="10000"/>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a:xfrm>
            <a:off x="8942832" y="1674543"/>
            <a:ext cx="2029968" cy="1828800"/>
          </a:xfrm>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8942832" y="3320463"/>
            <a:ext cx="2029968" cy="694944"/>
          </a:xfrm>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a:xfrm>
            <a:off x="8942832" y="3696472"/>
            <a:ext cx="2029968" cy="269240"/>
          </a:xfrm>
        </p:spPr>
        <p:txBody>
          <a:bodyPr>
            <a:normAutofit lnSpcReduction="10000"/>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a:xfrm>
            <a:off x="8942832" y="4273471"/>
            <a:ext cx="2029968" cy="1828800"/>
          </a:xfrm>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a:xfrm>
            <a:off x="8942832" y="5919391"/>
            <a:ext cx="2029968" cy="694944"/>
          </a:xfrm>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a:xfrm>
            <a:off x="8942832" y="6295400"/>
            <a:ext cx="2029968" cy="269240"/>
          </a:xfrm>
        </p:spPr>
        <p:txBody>
          <a:bodyPr>
            <a:normAutofit lnSpcReduction="10000"/>
          </a:bodyPr>
          <a:lstStyle/>
          <a:p>
            <a:r>
              <a:rPr lang="en-US" dirty="0"/>
              <a:t>Content Developer</a:t>
            </a:r>
          </a:p>
        </p:txBody>
      </p:sp>
    </p:spTree>
    <p:extLst>
      <p:ext uri="{BB962C8B-B14F-4D97-AF65-F5344CB8AC3E}">
        <p14:creationId xmlns:p14="http://schemas.microsoft.com/office/powerpoint/2010/main" val="245226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758952" y="701702"/>
            <a:ext cx="10671048" cy="1444351"/>
          </a:xfrm>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a:xfrm>
            <a:off x="760938" y="457200"/>
            <a:ext cx="3200400" cy="244502"/>
          </a:xfrm>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11</a:t>
            </a:fld>
            <a:endParaRPr lang="en-US" dirty="0"/>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a:xfrm>
            <a:off x="1339134" y="2379412"/>
            <a:ext cx="704088" cy="704088"/>
          </a:xfrm>
        </p:spPr>
      </p:pic>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a:xfrm>
            <a:off x="685338" y="2758440"/>
            <a:ext cx="2011680" cy="2826771"/>
          </a:xfrm>
        </p:spPr>
        <p:txBody>
          <a:bodyPr/>
          <a:lstStyle/>
          <a:p>
            <a:pPr lvl="0"/>
            <a:r>
              <a:rPr lang="en-US" dirty="0"/>
              <a:t>PLANNING</a:t>
            </a:r>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a:xfrm>
            <a:off x="731058" y="4156758"/>
            <a:ext cx="1920240" cy="1371600"/>
          </a:xfrm>
        </p:spPr>
        <p:txBody>
          <a:bodyPr/>
          <a:lstStyle/>
          <a:p>
            <a:pPr lvl="0"/>
            <a:r>
              <a:rPr lang="en-US" dirty="0"/>
              <a:t>Synergize scalable </a:t>
            </a:r>
            <a:br>
              <a:rPr lang="en-US" dirty="0"/>
            </a:br>
            <a:r>
              <a:rPr lang="en-US" dirty="0"/>
              <a:t>e-commerce</a:t>
            </a:r>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a:xfrm>
            <a:off x="3554707" y="2379412"/>
            <a:ext cx="704088" cy="704088"/>
          </a:xfrm>
        </p:spPr>
      </p:pic>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a:xfrm>
            <a:off x="2900910" y="2756536"/>
            <a:ext cx="2011680" cy="2828676"/>
          </a:xfrm>
        </p:spPr>
        <p:txBody>
          <a:bodyPr/>
          <a:lstStyle/>
          <a:p>
            <a:r>
              <a:rPr lang="en-US" dirty="0"/>
              <a:t>MARKETING</a:t>
            </a:r>
          </a:p>
          <a:p>
            <a:endParaRPr lang="en-US" dirty="0"/>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a:xfrm>
            <a:off x="2946630" y="4156758"/>
            <a:ext cx="1920240" cy="1371600"/>
          </a:xfrm>
        </p:spPr>
        <p:txBody>
          <a:bodyPr/>
          <a:lstStyle/>
          <a:p>
            <a:pPr lvl="0"/>
            <a:r>
              <a:rPr lang="en-US" dirty="0"/>
              <a:t>Disseminate standardized </a:t>
            </a:r>
            <a:br>
              <a:rPr lang="en-US" dirty="0"/>
            </a:br>
            <a:r>
              <a:rPr lang="en-US" dirty="0"/>
              <a:t>metrics</a:t>
            </a:r>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a:xfrm>
            <a:off x="5770280" y="2379412"/>
            <a:ext cx="704088" cy="704088"/>
          </a:xfrm>
        </p:spPr>
      </p:pic>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a:xfrm>
            <a:off x="5116484" y="2756535"/>
            <a:ext cx="2011680" cy="2828676"/>
          </a:xfrm>
        </p:spPr>
        <p:txBody>
          <a:bodyPr/>
          <a:lstStyle/>
          <a:p>
            <a:r>
              <a:rPr lang="en-US" dirty="0"/>
              <a:t>DESIGN</a:t>
            </a:r>
          </a:p>
          <a:p>
            <a:endParaRPr lang="en-US" dirty="0"/>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a:xfrm>
            <a:off x="5162204" y="4156758"/>
            <a:ext cx="1920240" cy="1371600"/>
          </a:xfrm>
        </p:spPr>
        <p:txBody>
          <a:bodyPr/>
          <a:lstStyle/>
          <a:p>
            <a:pPr lvl="0"/>
            <a:r>
              <a:rPr lang="en-US" dirty="0"/>
              <a:t>Coordinate e-</a:t>
            </a:r>
            <a:br>
              <a:rPr lang="en-US" dirty="0"/>
            </a:br>
            <a:r>
              <a:rPr lang="en-US" dirty="0"/>
              <a:t>business applications</a:t>
            </a:r>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a:xfrm>
            <a:off x="7985853" y="2379412"/>
            <a:ext cx="704088" cy="704088"/>
          </a:xfrm>
        </p:spPr>
      </p:pic>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a:xfrm>
            <a:off x="7332057" y="2758440"/>
            <a:ext cx="2011680" cy="2826771"/>
          </a:xfrm>
        </p:spPr>
        <p:txBody>
          <a:bodyPr/>
          <a:lstStyle/>
          <a:p>
            <a:r>
              <a:rPr lang="en-US" dirty="0"/>
              <a:t>STRATEGY</a:t>
            </a:r>
          </a:p>
          <a:p>
            <a:endParaRPr lang="en-US" dirty="0"/>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a:xfrm>
            <a:off x="7377777" y="4156758"/>
            <a:ext cx="1920240" cy="1371600"/>
          </a:xfrm>
        </p:spPr>
        <p:txBody>
          <a:bodyPr/>
          <a:lstStyle/>
          <a:p>
            <a:pPr lvl="0"/>
            <a:r>
              <a:rPr lang="en-US" dirty="0"/>
              <a:t>Foster holistically superior methodologies</a:t>
            </a:r>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a:xfrm>
            <a:off x="10201425" y="2379412"/>
            <a:ext cx="704088" cy="704088"/>
          </a:xfrm>
        </p:spPr>
      </p:pic>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a:xfrm>
            <a:off x="9547629" y="2758440"/>
            <a:ext cx="2011680" cy="2826771"/>
          </a:xfrm>
        </p:spPr>
        <p:txBody>
          <a:bodyPr/>
          <a:lstStyle/>
          <a:p>
            <a:r>
              <a:rPr lang="en-US" dirty="0"/>
              <a:t>LAUNCH</a:t>
            </a:r>
          </a:p>
          <a:p>
            <a:endParaRPr lang="en-US" dirty="0"/>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a:xfrm>
            <a:off x="9593349" y="4156758"/>
            <a:ext cx="1920240" cy="1371600"/>
          </a:xfrm>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758952" y="731520"/>
            <a:ext cx="10671048" cy="2126438"/>
          </a:xfrm>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12</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a:xfrm>
            <a:off x="685338" y="3017520"/>
            <a:ext cx="1993392" cy="557784"/>
          </a:xfrm>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a:xfrm>
            <a:off x="2900911" y="3017520"/>
            <a:ext cx="1993392" cy="557784"/>
          </a:xfrm>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a:xfrm>
            <a:off x="5116484" y="3017520"/>
            <a:ext cx="1993392" cy="557784"/>
          </a:xfrm>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a:xfrm>
            <a:off x="7332057" y="3017520"/>
            <a:ext cx="1993392" cy="557784"/>
          </a:xfrm>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a:xfrm>
            <a:off x="9547629" y="3017520"/>
            <a:ext cx="1993392" cy="557784"/>
          </a:xfrm>
        </p:spPr>
        <p:txBody>
          <a:bodyPr/>
          <a:lstStyle/>
          <a:p>
            <a:pPr lvl="0"/>
            <a:r>
              <a:rPr lang="en-US" dirty="0"/>
              <a:t>MAY 20XX</a:t>
            </a:r>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a:xfrm>
            <a:off x="685338" y="4745736"/>
            <a:ext cx="1993392" cy="795528"/>
          </a:xfrm>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a:xfrm>
            <a:off x="2900911" y="4745736"/>
            <a:ext cx="1993392" cy="795528"/>
          </a:xfrm>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a:xfrm>
            <a:off x="5116484" y="4745736"/>
            <a:ext cx="1993392" cy="795528"/>
          </a:xfrm>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a:xfrm>
            <a:off x="7332057" y="4745736"/>
            <a:ext cx="1993392" cy="795528"/>
          </a:xfrm>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a:xfrm>
            <a:off x="9547629" y="4745736"/>
            <a:ext cx="1993392" cy="795528"/>
          </a:xfrm>
        </p:spPr>
        <p:txBody>
          <a:bodyPr>
            <a:normAutofit fontScale="92500"/>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986784" y="701702"/>
            <a:ext cx="7439243" cy="1309978"/>
          </a:xfrm>
        </p:spPr>
        <p:txBody>
          <a:bodyPr/>
          <a:lstStyle/>
          <a:p>
            <a:r>
              <a:rPr lang="en-US" dirty="0"/>
              <a:t>AREAS OF FOCUS</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13</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986784" y="2071314"/>
            <a:ext cx="3813048" cy="730504"/>
          </a:xfrm>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986784" y="2877312"/>
            <a:ext cx="3803992" cy="3684588"/>
          </a:xfrm>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a:xfrm>
            <a:off x="7857877" y="2071314"/>
            <a:ext cx="3568150" cy="730504"/>
          </a:xfrm>
        </p:spPr>
        <p:txBody>
          <a:bodyPr/>
          <a:lstStyle/>
          <a:p>
            <a:r>
              <a:rPr lang="en-US" dirty="0"/>
              <a:t>CLOUD-BASED</a:t>
            </a:r>
            <a:r>
              <a:rPr lang="zh-CN" altLang="en-US" dirty="0"/>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a:xfrm>
            <a:off x="7857877" y="2877312"/>
            <a:ext cx="3568150" cy="3684588"/>
          </a:xfrm>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758952" y="741458"/>
            <a:ext cx="10671048" cy="1459858"/>
          </a:xfrm>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a:xfrm>
            <a:off x="760938" y="457200"/>
            <a:ext cx="3200400" cy="244502"/>
          </a:xfrm>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14</a:t>
            </a:fld>
            <a:endParaRPr lang="en-US" dirty="0"/>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a:xfrm>
            <a:off x="1911096" y="2407653"/>
            <a:ext cx="932688" cy="932688"/>
          </a:xfrm>
        </p:spPr>
      </p:pic>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713232" y="2885439"/>
            <a:ext cx="3328416" cy="3563861"/>
          </a:xfrm>
        </p:spPr>
        <p:txBody>
          <a:bodyPr/>
          <a:lstStyle/>
          <a:p>
            <a:r>
              <a:rPr lang="en-US" dirty="0"/>
              <a:t>ROI</a:t>
            </a:r>
          </a:p>
        </p:txBody>
      </p:sp>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a:xfrm>
            <a:off x="992124" y="4099293"/>
            <a:ext cx="2770632" cy="2206752"/>
          </a:xfrm>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a:xfrm>
            <a:off x="5641848" y="2407653"/>
            <a:ext cx="932688" cy="932688"/>
          </a:xfrm>
        </p:spPr>
      </p:pic>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a:xfrm>
            <a:off x="4443984" y="2890519"/>
            <a:ext cx="3328416" cy="3558781"/>
          </a:xfrm>
        </p:spPr>
        <p:txBody>
          <a:bodyPr/>
          <a:lstStyle/>
          <a:p>
            <a:r>
              <a:rPr lang="en-US" dirty="0"/>
              <a:t>NICHE MARKETS</a:t>
            </a:r>
          </a:p>
        </p:txBody>
      </p:sp>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a:xfrm>
            <a:off x="4722876" y="4099293"/>
            <a:ext cx="2770632" cy="2206752"/>
          </a:xfrm>
        </p:spPr>
        <p:txBody>
          <a:bodyPr/>
          <a:lstStyle/>
          <a:p>
            <a:r>
              <a:rPr lang="en-US" dirty="0"/>
              <a:t>Pursue scalable customer service through sustainable strategies</a:t>
            </a:r>
          </a:p>
          <a:p>
            <a:r>
              <a:rPr lang="en-US" dirty="0"/>
              <a:t>Engage top-line web services with cutting-edge deliverables</a:t>
            </a:r>
          </a:p>
          <a:p>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a:xfrm>
            <a:off x="9290304" y="2407653"/>
            <a:ext cx="932688" cy="932688"/>
          </a:xfrm>
        </p:spPr>
      </p:pic>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a:xfrm>
            <a:off x="8092440" y="2891789"/>
            <a:ext cx="3328416" cy="3557511"/>
          </a:xfrm>
        </p:spPr>
        <p:txBody>
          <a:bodyPr/>
          <a:lstStyle/>
          <a:p>
            <a:r>
              <a:rPr lang="en-US" altLang="zh-CN" dirty="0"/>
              <a:t>SUPPLY</a:t>
            </a:r>
            <a:r>
              <a:rPr lang="zh-CN" altLang="en-US" dirty="0"/>
              <a:t> </a:t>
            </a:r>
            <a:r>
              <a:rPr lang="en-US" altLang="zh-CN" dirty="0"/>
              <a:t>CHAINS</a:t>
            </a:r>
            <a:endParaRPr lang="en-US" dirty="0"/>
          </a:p>
        </p:txBody>
      </p:sp>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a:xfrm>
            <a:off x="8371332" y="4099293"/>
            <a:ext cx="2770632" cy="2206752"/>
          </a:xfrm>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125" y="831850"/>
            <a:ext cx="6527800" cy="2627313"/>
          </a:xfrm>
        </p:spPr>
        <p:txBody>
          <a:bodyPr/>
          <a:lstStyle/>
          <a:p>
            <a:r>
              <a:rPr lang="en-US" dirty="0"/>
              <a:t>summary</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760938" y="457200"/>
            <a:ext cx="3200400" cy="244502"/>
          </a:xfrm>
        </p:spPr>
        <p:txBody>
          <a:bodyPr/>
          <a:lstStyle/>
          <a:p>
            <a:r>
              <a:rPr lang="en-US" dirty="0"/>
              <a:t>Presentation title</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15</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3556431"/>
            <a:ext cx="6527800" cy="1893217"/>
          </a:xfrm>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327989"/>
            <a:ext cx="4550664" cy="2453773"/>
          </a:xfrm>
        </p:spPr>
        <p:txBody>
          <a:bodyPr/>
          <a:lstStyle/>
          <a:p>
            <a:r>
              <a:rPr lang="en-US" dirty="0"/>
              <a:t>THANK YOU </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45336" y="2846832"/>
            <a:ext cx="4550664" cy="2314448"/>
          </a:xfrm>
        </p:spPr>
        <p:txBody>
          <a:bodyPr>
            <a:normAutofit/>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89452"/>
            <a:ext cx="5693664" cy="2580596"/>
          </a:xfrm>
        </p:spPr>
        <p:txBody>
          <a:bodyPr/>
          <a:lstStyle/>
          <a:p>
            <a:r>
              <a:rPr lang="en-US" dirty="0"/>
              <a:t>AGENDA</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2"/>
            <a:ext cx="5693664" cy="3122168"/>
          </a:xfrm>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338" y="814388"/>
            <a:ext cx="6767512" cy="2811462"/>
          </a:xfrm>
        </p:spPr>
        <p:txBody>
          <a:bodyPr/>
          <a:lstStyle/>
          <a:p>
            <a:r>
              <a:rPr lang="en-US" dirty="0"/>
              <a:t>introduction</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8" y="457200"/>
            <a:ext cx="3200400" cy="274320"/>
          </a:xfrm>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0003536" y="472108"/>
            <a:ext cx="987552" cy="244503"/>
          </a:xfrm>
        </p:spPr>
        <p:txBody>
          <a:bodyPr/>
          <a:lstStyle/>
          <a:p>
            <a:fld id="{48F63A3B-78C7-47BE-AE5E-E10140E04643}" type="slidenum">
              <a:rPr lang="en-US" smtClean="0"/>
              <a:pPr/>
              <a:t>3</a:t>
            </a:fld>
            <a:endParaRPr lang="en-US"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3723748"/>
            <a:ext cx="6766560" cy="2447238"/>
          </a:xfrm>
        </p:spPr>
        <p:txBody>
          <a:bodyPr/>
          <a:lstStyle/>
          <a:p>
            <a:r>
              <a:rPr lang="en-US"/>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105891"/>
            <a:ext cx="5140036" cy="2439122"/>
          </a:xfrm>
        </p:spPr>
        <p:txBody>
          <a:bodyPr/>
          <a:lstStyle/>
          <a:p>
            <a:r>
              <a:rPr lang="en-US" dirty="0"/>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4598948"/>
            <a:ext cx="6400800" cy="847695"/>
          </a:xfrm>
        </p:spPr>
        <p:txBody>
          <a:bodyPr/>
          <a:lstStyle/>
          <a:p>
            <a:r>
              <a:rPr lang="en-US" dirty="0"/>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731520"/>
            <a:ext cx="10671048" cy="1362057"/>
          </a:xfrm>
        </p:spPr>
        <p:txBody>
          <a:bodyPr/>
          <a:lstStyle/>
          <a:p>
            <a:r>
              <a:rPr lang="en-US" altLang="zh-CN" dirty="0"/>
              <a:t>AREAS</a:t>
            </a:r>
            <a:r>
              <a:rPr lang="zh-CN" altLang="en-US" dirty="0"/>
              <a:t> </a:t>
            </a:r>
            <a:r>
              <a:rPr lang="en-US" altLang="zh-CN" dirty="0"/>
              <a:t>OF</a:t>
            </a:r>
            <a:r>
              <a:rPr lang="zh-CN" altLang="en-US" dirty="0"/>
              <a:t> </a:t>
            </a:r>
            <a:r>
              <a:rPr lang="en-US" altLang="zh-CN" dirty="0"/>
              <a:t>GROWTH</a:t>
            </a:r>
            <a:endParaRPr lang="en-US" dirty="0"/>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760938" y="457200"/>
            <a:ext cx="3200400" cy="244502"/>
          </a:xfrm>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5</a:t>
            </a:fld>
            <a:endParaRPr lang="en-US" dirty="0"/>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97165667"/>
              </p:ext>
            </p:extLst>
          </p:nvPr>
        </p:nvGraphicFramePr>
        <p:xfrm>
          <a:off x="755650" y="2825750"/>
          <a:ext cx="10680700" cy="2837333"/>
        </p:xfrm>
        <a:graphic>
          <a:graphicData uri="http://schemas.openxmlformats.org/drawingml/2006/table">
            <a:tbl>
              <a:tblPr firstRow="1" bandRow="1">
                <a:tableStyleId>{5DA37D80-6434-44D0-A028-1B22A696006F}</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b="1" dirty="0">
                        <a:solidFill>
                          <a:sysClr val="windowText" lastClr="000000"/>
                        </a:solidFill>
                        <a:latin typeface="+mn-lt"/>
                        <a:cs typeface="Sabon Next LT" panose="02000500000000000000" pitchFamily="2" charset="0"/>
                      </a:endParaRPr>
                    </a:p>
                  </a:txBody>
                  <a:tcPr marL="96897" marR="96897" marT="48449" marB="48449" anchor="ctr"/>
                </a:tc>
                <a:tc>
                  <a:txBody>
                    <a:bodyPr/>
                    <a:lstStyle/>
                    <a:p>
                      <a:pPr algn="ctr"/>
                      <a:r>
                        <a:rPr lang="en-US" sz="1900" b="1" kern="1200" dirty="0">
                          <a:solidFill>
                            <a:sysClr val="windowText" lastClr="000000"/>
                          </a:solidFill>
                        </a:rPr>
                        <a:t>B2B</a:t>
                      </a:r>
                      <a:endParaRPr lang="en-US" sz="1900" b="1" kern="1200" dirty="0">
                        <a:solidFill>
                          <a:sysClr val="windowText" lastClr="000000"/>
                        </a:solidFill>
                        <a:latin typeface="+mn-lt"/>
                        <a:ea typeface="+mn-ea"/>
                        <a:cs typeface="Sabon Next LT" panose="02000500000000000000" pitchFamily="2" charset="0"/>
                      </a:endParaRPr>
                    </a:p>
                  </a:txBody>
                  <a:tcPr marL="96897" marR="96897" marT="48449" marB="48449" anchor="ctr"/>
                </a:tc>
                <a:tc>
                  <a:txBody>
                    <a:bodyPr/>
                    <a:lstStyle/>
                    <a:p>
                      <a:pPr algn="ctr"/>
                      <a:r>
                        <a:rPr lang="en-US" sz="1900" b="1" kern="1200" dirty="0">
                          <a:solidFill>
                            <a:sysClr val="windowText" lastClr="000000"/>
                          </a:solidFill>
                        </a:rPr>
                        <a:t>Supply chain</a:t>
                      </a:r>
                      <a:endParaRPr lang="en-US" sz="1900" b="1" kern="1200" dirty="0">
                        <a:solidFill>
                          <a:sysClr val="windowText" lastClr="000000"/>
                        </a:solidFill>
                        <a:latin typeface="+mn-lt"/>
                        <a:ea typeface="+mn-ea"/>
                        <a:cs typeface="Sabon Next LT" panose="02000500000000000000" pitchFamily="2" charset="0"/>
                      </a:endParaRPr>
                    </a:p>
                  </a:txBody>
                  <a:tcPr marL="96897" marR="96897" marT="48449" marB="48449" anchor="ctr"/>
                </a:tc>
                <a:tc>
                  <a:txBody>
                    <a:bodyPr/>
                    <a:lstStyle/>
                    <a:p>
                      <a:pPr algn="ctr"/>
                      <a:r>
                        <a:rPr lang="en-US" sz="1900" b="1" dirty="0">
                          <a:solidFill>
                            <a:sysClr val="windowText" lastClr="000000"/>
                          </a:solidFill>
                        </a:rPr>
                        <a:t>ROI</a:t>
                      </a:r>
                      <a:endParaRPr lang="en-US" sz="1900" b="1" dirty="0">
                        <a:solidFill>
                          <a:sysClr val="windowText" lastClr="000000"/>
                        </a:solidFill>
                        <a:latin typeface="+mn-lt"/>
                        <a:cs typeface="Sabon Next LT" panose="02000500000000000000" pitchFamily="2" charset="0"/>
                      </a:endParaRPr>
                    </a:p>
                  </a:txBody>
                  <a:tcPr marL="96897" marR="96897" marT="48449" marB="48449" anchor="ctr"/>
                </a:tc>
                <a:tc>
                  <a:txBody>
                    <a:bodyPr/>
                    <a:lstStyle/>
                    <a:p>
                      <a:pPr algn="ctr"/>
                      <a:r>
                        <a:rPr lang="en-US" sz="1900" b="1" dirty="0">
                          <a:solidFill>
                            <a:sysClr val="windowText" lastClr="000000"/>
                          </a:solidFill>
                        </a:rPr>
                        <a:t>E-commerce</a:t>
                      </a:r>
                      <a:endParaRPr lang="en-US" sz="1900" b="1" dirty="0">
                        <a:solidFill>
                          <a:sysClr val="windowText" lastClr="000000"/>
                        </a:solidFill>
                        <a:latin typeface="+mn-lt"/>
                        <a:cs typeface="Sabon Next LT" panose="02000500000000000000" pitchFamily="2" charset="0"/>
                      </a:endParaRPr>
                    </a:p>
                  </a:txBody>
                  <a:tcPr marL="96897" marR="96897" marT="48449" marB="48449" anchor="ctr"/>
                </a:tc>
                <a:extLst>
                  <a:ext uri="{0D108BD9-81ED-4DB2-BD59-A6C34878D82A}">
                    <a16:rowId xmlns:a16="http://schemas.microsoft.com/office/drawing/2014/main" val="479928716"/>
                  </a:ext>
                </a:extLst>
              </a:tr>
              <a:tr h="546269">
                <a:tc>
                  <a:txBody>
                    <a:bodyPr/>
                    <a:lstStyle/>
                    <a:p>
                      <a:pPr algn="ctr"/>
                      <a:r>
                        <a:rPr lang="en-US" sz="1900" dirty="0">
                          <a:solidFill>
                            <a:schemeClr val="tx1"/>
                          </a:solidFill>
                        </a:rPr>
                        <a:t>Q1</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4.5</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2.3</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1.7</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5.0</a:t>
                      </a:r>
                      <a:endParaRPr lang="en-US" sz="1900" dirty="0">
                        <a:solidFill>
                          <a:schemeClr val="tx1"/>
                        </a:solidFill>
                        <a:latin typeface="+mn-lt"/>
                        <a:cs typeface="Sabon Next LT" panose="02000500000000000000" pitchFamily="2" charset="0"/>
                      </a:endParaRPr>
                    </a:p>
                  </a:txBody>
                  <a:tcPr marL="96897" marR="96897" marT="48449" marB="48449" anchor="ctr"/>
                </a:tc>
                <a:extLst>
                  <a:ext uri="{0D108BD9-81ED-4DB2-BD59-A6C34878D82A}">
                    <a16:rowId xmlns:a16="http://schemas.microsoft.com/office/drawing/2014/main" val="1760208656"/>
                  </a:ext>
                </a:extLst>
              </a:tr>
              <a:tr h="546269">
                <a:tc>
                  <a:txBody>
                    <a:bodyPr/>
                    <a:lstStyle/>
                    <a:p>
                      <a:pPr algn="ctr"/>
                      <a:r>
                        <a:rPr lang="en-US" sz="1900" dirty="0">
                          <a:solidFill>
                            <a:schemeClr val="tx1"/>
                          </a:solidFill>
                        </a:rPr>
                        <a:t>Q2</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3.2</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5.1</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4.4</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3.0</a:t>
                      </a:r>
                      <a:endParaRPr lang="en-US" sz="1900" dirty="0">
                        <a:solidFill>
                          <a:schemeClr val="tx1"/>
                        </a:solidFill>
                        <a:latin typeface="+mn-lt"/>
                        <a:cs typeface="Sabon Next LT" panose="02000500000000000000" pitchFamily="2" charset="0"/>
                      </a:endParaRPr>
                    </a:p>
                  </a:txBody>
                  <a:tcPr marL="96897" marR="96897" marT="48449" marB="48449" anchor="ctr"/>
                </a:tc>
                <a:extLst>
                  <a:ext uri="{0D108BD9-81ED-4DB2-BD59-A6C34878D82A}">
                    <a16:rowId xmlns:a16="http://schemas.microsoft.com/office/drawing/2014/main" val="3634243071"/>
                  </a:ext>
                </a:extLst>
              </a:tr>
              <a:tr h="546269">
                <a:tc>
                  <a:txBody>
                    <a:bodyPr/>
                    <a:lstStyle/>
                    <a:p>
                      <a:pPr algn="ctr"/>
                      <a:r>
                        <a:rPr lang="en-US" sz="1900" dirty="0">
                          <a:solidFill>
                            <a:schemeClr val="tx1"/>
                          </a:solidFill>
                        </a:rPr>
                        <a:t>Q3</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2.1</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1.7</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2.5</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2.8</a:t>
                      </a:r>
                      <a:endParaRPr lang="en-US" sz="1900" dirty="0">
                        <a:solidFill>
                          <a:schemeClr val="tx1"/>
                        </a:solidFill>
                        <a:latin typeface="+mn-lt"/>
                        <a:cs typeface="Sabon Next LT" panose="02000500000000000000" pitchFamily="2" charset="0"/>
                      </a:endParaRPr>
                    </a:p>
                  </a:txBody>
                  <a:tcPr marL="96897" marR="96897" marT="48449" marB="48449" anchor="ctr"/>
                </a:tc>
                <a:extLst>
                  <a:ext uri="{0D108BD9-81ED-4DB2-BD59-A6C34878D82A}">
                    <a16:rowId xmlns:a16="http://schemas.microsoft.com/office/drawing/2014/main" val="415808797"/>
                  </a:ext>
                </a:extLst>
              </a:tr>
              <a:tr h="546269">
                <a:tc>
                  <a:txBody>
                    <a:bodyPr/>
                    <a:lstStyle/>
                    <a:p>
                      <a:pPr algn="ctr"/>
                      <a:r>
                        <a:rPr lang="en-US" sz="1900" dirty="0">
                          <a:solidFill>
                            <a:schemeClr val="tx1"/>
                          </a:solidFill>
                        </a:rPr>
                        <a:t>Q4</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4.5</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2.2</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1.7</a:t>
                      </a:r>
                      <a:endParaRPr lang="en-US" sz="1900" dirty="0">
                        <a:solidFill>
                          <a:schemeClr val="tx1"/>
                        </a:solidFill>
                        <a:latin typeface="+mn-lt"/>
                        <a:cs typeface="Sabon Next LT" panose="02000500000000000000" pitchFamily="2" charset="0"/>
                      </a:endParaRPr>
                    </a:p>
                  </a:txBody>
                  <a:tcPr marL="96897" marR="96897" marT="48449" marB="48449" anchor="ctr"/>
                </a:tc>
                <a:tc>
                  <a:txBody>
                    <a:bodyPr/>
                    <a:lstStyle/>
                    <a:p>
                      <a:pPr algn="ctr"/>
                      <a:r>
                        <a:rPr lang="en-US" sz="1900" dirty="0">
                          <a:solidFill>
                            <a:schemeClr val="tx1"/>
                          </a:solidFill>
                        </a:rPr>
                        <a:t>7.0</a:t>
                      </a:r>
                      <a:endParaRPr lang="en-US" sz="1900" dirty="0">
                        <a:solidFill>
                          <a:schemeClr val="tx1"/>
                        </a:solidFill>
                        <a:latin typeface="+mn-lt"/>
                        <a:cs typeface="Sabon Next LT" panose="02000500000000000000" pitchFamily="2" charset="0"/>
                      </a:endParaRPr>
                    </a:p>
                  </a:txBody>
                  <a:tcPr marL="96897" marR="96897" marT="48449" marB="48449" anchor="ct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854D-769F-FF25-3725-D30ECFCACBE5}"/>
              </a:ext>
            </a:extLst>
          </p:cNvPr>
          <p:cNvSpPr>
            <a:spLocks noGrp="1"/>
          </p:cNvSpPr>
          <p:nvPr>
            <p:ph type="title"/>
          </p:nvPr>
        </p:nvSpPr>
        <p:spPr>
          <a:xfrm>
            <a:off x="1499616" y="89451"/>
            <a:ext cx="5693664" cy="6768549"/>
          </a:xfrm>
        </p:spPr>
        <p:txBody>
          <a:bodyPr/>
          <a:lstStyle/>
          <a:p>
            <a:endParaRPr lang="en-IN" b="0" i="1" dirty="0"/>
          </a:p>
        </p:txBody>
      </p:sp>
      <p:sp>
        <p:nvSpPr>
          <p:cNvPr id="3" name="Content Placeholder 2">
            <a:extLst>
              <a:ext uri="{FF2B5EF4-FFF2-40B4-BE49-F238E27FC236}">
                <a16:creationId xmlns:a16="http://schemas.microsoft.com/office/drawing/2014/main" id="{5928BCA9-6428-6C27-7B31-41B1D28A87B9}"/>
              </a:ext>
            </a:extLst>
          </p:cNvPr>
          <p:cNvSpPr>
            <a:spLocks noGrp="1"/>
          </p:cNvSpPr>
          <p:nvPr>
            <p:ph idx="1"/>
          </p:nvPr>
        </p:nvSpPr>
        <p:spPr>
          <a:xfrm>
            <a:off x="1499616" y="2770632"/>
            <a:ext cx="5693664" cy="3519332"/>
          </a:xfrm>
        </p:spPr>
        <p:txBody>
          <a:bodyPr/>
          <a:lstStyle/>
          <a:p>
            <a:r>
              <a:rPr lang="en-IN" dirty="0"/>
              <a:t>Virat </a:t>
            </a:r>
            <a:r>
              <a:rPr lang="en-IN" dirty="0" err="1"/>
              <a:t>kohli</a:t>
            </a:r>
            <a:r>
              <a:rPr lang="en-IN" dirty="0"/>
              <a:t> biography</a:t>
            </a:r>
          </a:p>
        </p:txBody>
      </p:sp>
    </p:spTree>
    <p:extLst>
      <p:ext uri="{BB962C8B-B14F-4D97-AF65-F5344CB8AC3E}">
        <p14:creationId xmlns:p14="http://schemas.microsoft.com/office/powerpoint/2010/main" val="3780803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E982-6979-F157-AD09-16FAC83C9A4D}"/>
              </a:ext>
            </a:extLst>
          </p:cNvPr>
          <p:cNvSpPr>
            <a:spLocks noGrp="1"/>
          </p:cNvSpPr>
          <p:nvPr>
            <p:ph type="title"/>
          </p:nvPr>
        </p:nvSpPr>
        <p:spPr>
          <a:xfrm>
            <a:off x="760938" y="731520"/>
            <a:ext cx="10665089" cy="1362057"/>
          </a:xfrm>
        </p:spPr>
        <p:txBody>
          <a:bodyPr/>
          <a:lstStyle/>
          <a:p>
            <a:r>
              <a:rPr lang="en-IN" dirty="0"/>
              <a:t>Dhoni biography</a:t>
            </a:r>
          </a:p>
        </p:txBody>
      </p:sp>
      <p:sp>
        <p:nvSpPr>
          <p:cNvPr id="3" name="Footer Placeholder 2">
            <a:extLst>
              <a:ext uri="{FF2B5EF4-FFF2-40B4-BE49-F238E27FC236}">
                <a16:creationId xmlns:a16="http://schemas.microsoft.com/office/drawing/2014/main" id="{D18A1357-A11B-E038-8886-6B8C8D48BD5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F99CAAE-4993-E61B-45CA-D4292E3450F4}"/>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5" name="Content Placeholder 4">
            <a:extLst>
              <a:ext uri="{FF2B5EF4-FFF2-40B4-BE49-F238E27FC236}">
                <a16:creationId xmlns:a16="http://schemas.microsoft.com/office/drawing/2014/main" id="{B42689A9-F5B1-CE1D-2202-D4032DA0E59D}"/>
              </a:ext>
            </a:extLst>
          </p:cNvPr>
          <p:cNvSpPr>
            <a:spLocks noGrp="1"/>
          </p:cNvSpPr>
          <p:nvPr>
            <p:ph sz="half" idx="1"/>
          </p:nvPr>
        </p:nvSpPr>
        <p:spPr/>
        <p:txBody>
          <a:bodyPr/>
          <a:lstStyle/>
          <a:p>
            <a:r>
              <a:rPr lang="en-IN" dirty="0"/>
              <a:t>Ms </a:t>
            </a:r>
            <a:r>
              <a:rPr lang="en-IN" dirty="0" err="1"/>
              <a:t>dhoni</a:t>
            </a:r>
            <a:r>
              <a:rPr lang="en-IN" dirty="0"/>
              <a:t> is born in </a:t>
            </a:r>
            <a:r>
              <a:rPr lang="en-IN" dirty="0" err="1"/>
              <a:t>raanchi</a:t>
            </a:r>
            <a:r>
              <a:rPr lang="en-IN" dirty="0"/>
              <a:t> he is a best captain in the world he lift the </a:t>
            </a:r>
            <a:r>
              <a:rPr lang="en-IN" dirty="0" err="1"/>
              <a:t>icc</a:t>
            </a:r>
            <a:r>
              <a:rPr lang="en-IN" dirty="0"/>
              <a:t> trophies and he is best wicketkeeper and also a great human being</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C77BFE13-2205-10FC-9B6D-D5F1B9124D5C}"/>
                  </a:ext>
                </a:extLst>
              </p14:cNvPr>
              <p14:cNvContentPartPr/>
              <p14:nvPr/>
            </p14:nvContentPartPr>
            <p14:xfrm>
              <a:off x="1726189" y="5334175"/>
              <a:ext cx="5760" cy="360"/>
            </p14:xfrm>
          </p:contentPart>
        </mc:Choice>
        <mc:Fallback>
          <p:pic>
            <p:nvPicPr>
              <p:cNvPr id="6" name="Ink 5">
                <a:extLst>
                  <a:ext uri="{FF2B5EF4-FFF2-40B4-BE49-F238E27FC236}">
                    <a16:creationId xmlns:a16="http://schemas.microsoft.com/office/drawing/2014/main" id="{C77BFE13-2205-10FC-9B6D-D5F1B9124D5C}"/>
                  </a:ext>
                </a:extLst>
              </p:cNvPr>
              <p:cNvPicPr/>
              <p:nvPr/>
            </p:nvPicPr>
            <p:blipFill>
              <a:blip r:embed="rId3"/>
              <a:stretch>
                <a:fillRect/>
              </a:stretch>
            </p:blipFill>
            <p:spPr>
              <a:xfrm>
                <a:off x="1720069" y="5328055"/>
                <a:ext cx="180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6CD709AA-7270-CFDA-A74E-3998F47E9E25}"/>
                  </a:ext>
                </a:extLst>
              </p14:cNvPr>
              <p14:cNvContentPartPr/>
              <p14:nvPr/>
            </p14:nvContentPartPr>
            <p14:xfrm>
              <a:off x="5236909" y="2618335"/>
              <a:ext cx="360" cy="360"/>
            </p14:xfrm>
          </p:contentPart>
        </mc:Choice>
        <mc:Fallback>
          <p:pic>
            <p:nvPicPr>
              <p:cNvPr id="7" name="Ink 6">
                <a:extLst>
                  <a:ext uri="{FF2B5EF4-FFF2-40B4-BE49-F238E27FC236}">
                    <a16:creationId xmlns:a16="http://schemas.microsoft.com/office/drawing/2014/main" id="{6CD709AA-7270-CFDA-A74E-3998F47E9E25}"/>
                  </a:ext>
                </a:extLst>
              </p:cNvPr>
              <p:cNvPicPr/>
              <p:nvPr/>
            </p:nvPicPr>
            <p:blipFill>
              <a:blip r:embed="rId5"/>
              <a:stretch>
                <a:fillRect/>
              </a:stretch>
            </p:blipFill>
            <p:spPr>
              <a:xfrm>
                <a:off x="5230789" y="261221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DEFDE84F-6728-C428-A193-6113BFB3DD01}"/>
                  </a:ext>
                </a:extLst>
              </p14:cNvPr>
              <p14:cNvContentPartPr/>
              <p14:nvPr/>
            </p14:nvContentPartPr>
            <p14:xfrm>
              <a:off x="5278309" y="2659735"/>
              <a:ext cx="360" cy="360"/>
            </p14:xfrm>
          </p:contentPart>
        </mc:Choice>
        <mc:Fallback>
          <p:pic>
            <p:nvPicPr>
              <p:cNvPr id="8" name="Ink 7">
                <a:extLst>
                  <a:ext uri="{FF2B5EF4-FFF2-40B4-BE49-F238E27FC236}">
                    <a16:creationId xmlns:a16="http://schemas.microsoft.com/office/drawing/2014/main" id="{DEFDE84F-6728-C428-A193-6113BFB3DD01}"/>
                  </a:ext>
                </a:extLst>
              </p:cNvPr>
              <p:cNvPicPr/>
              <p:nvPr/>
            </p:nvPicPr>
            <p:blipFill>
              <a:blip r:embed="rId7"/>
              <a:stretch>
                <a:fillRect/>
              </a:stretch>
            </p:blipFill>
            <p:spPr>
              <a:xfrm>
                <a:off x="5224309" y="2552095"/>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28A17550-76C6-0902-7F72-3C1CA6ABAC2E}"/>
                  </a:ext>
                </a:extLst>
              </p14:cNvPr>
              <p14:cNvContentPartPr/>
              <p14:nvPr/>
            </p14:nvContentPartPr>
            <p14:xfrm>
              <a:off x="-1020251" y="6365935"/>
              <a:ext cx="175680" cy="381240"/>
            </p14:xfrm>
          </p:contentPart>
        </mc:Choice>
        <mc:Fallback>
          <p:pic>
            <p:nvPicPr>
              <p:cNvPr id="9" name="Ink 8">
                <a:extLst>
                  <a:ext uri="{FF2B5EF4-FFF2-40B4-BE49-F238E27FC236}">
                    <a16:creationId xmlns:a16="http://schemas.microsoft.com/office/drawing/2014/main" id="{28A17550-76C6-0902-7F72-3C1CA6ABAC2E}"/>
                  </a:ext>
                </a:extLst>
              </p:cNvPr>
              <p:cNvPicPr/>
              <p:nvPr/>
            </p:nvPicPr>
            <p:blipFill>
              <a:blip r:embed="rId9"/>
              <a:stretch>
                <a:fillRect/>
              </a:stretch>
            </p:blipFill>
            <p:spPr>
              <a:xfrm>
                <a:off x="-1074251" y="6258295"/>
                <a:ext cx="283320" cy="596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67985706-48B7-8098-17AC-26CB6819E469}"/>
                  </a:ext>
                </a:extLst>
              </p14:cNvPr>
              <p14:cNvContentPartPr/>
              <p14:nvPr/>
            </p14:nvContentPartPr>
            <p14:xfrm>
              <a:off x="-1870931" y="5428124"/>
              <a:ext cx="1111320" cy="1591200"/>
            </p14:xfrm>
          </p:contentPart>
        </mc:Choice>
        <mc:Fallback>
          <p:pic>
            <p:nvPicPr>
              <p:cNvPr id="10" name="Ink 9">
                <a:extLst>
                  <a:ext uri="{FF2B5EF4-FFF2-40B4-BE49-F238E27FC236}">
                    <a16:creationId xmlns:a16="http://schemas.microsoft.com/office/drawing/2014/main" id="{67985706-48B7-8098-17AC-26CB6819E469}"/>
                  </a:ext>
                </a:extLst>
              </p:cNvPr>
              <p:cNvPicPr/>
              <p:nvPr/>
            </p:nvPicPr>
            <p:blipFill>
              <a:blip r:embed="rId11"/>
              <a:stretch>
                <a:fillRect/>
              </a:stretch>
            </p:blipFill>
            <p:spPr>
              <a:xfrm>
                <a:off x="-1924931" y="5320124"/>
                <a:ext cx="1218960" cy="1806840"/>
              </a:xfrm>
              <a:prstGeom prst="rect">
                <a:avLst/>
              </a:prstGeom>
            </p:spPr>
          </p:pic>
        </mc:Fallback>
      </mc:AlternateContent>
    </p:spTree>
    <p:extLst>
      <p:ext uri="{BB962C8B-B14F-4D97-AF65-F5344CB8AC3E}">
        <p14:creationId xmlns:p14="http://schemas.microsoft.com/office/powerpoint/2010/main" val="185239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4441121" y="1344404"/>
            <a:ext cx="6984906" cy="2560441"/>
          </a:xfrm>
        </p:spPr>
        <p:txBody>
          <a:bodyPr/>
          <a:lstStyle/>
          <a:p>
            <a:r>
              <a:rPr lang="en-US" dirty="0"/>
              <a:t>BUSINESS OPPORTUNITIES ARE LIKE BUSES. THERE'S ALWAYS ANOTHER ONE COMING.</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8</a:t>
            </a:fld>
            <a:endParaRPr lang="en-US" dirty="0"/>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3611880" y="1347664"/>
            <a:ext cx="768096" cy="1882471"/>
          </a:xfrm>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4441120" y="3977196"/>
            <a:ext cx="4971237" cy="864804"/>
          </a:xfrm>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9500616" y="3209544"/>
            <a:ext cx="768096" cy="1627632"/>
          </a:xfrm>
        </p:spPr>
        <p:txBody>
          <a:bodyPr/>
          <a:lstStyle/>
          <a:p>
            <a:r>
              <a:rPr lang="en-US" dirty="0"/>
              <a:t>”</a:t>
            </a:r>
          </a:p>
        </p:txBody>
      </p:sp>
    </p:spTree>
    <p:extLst>
      <p:ext uri="{BB962C8B-B14F-4D97-AF65-F5344CB8AC3E}">
        <p14:creationId xmlns:p14="http://schemas.microsoft.com/office/powerpoint/2010/main" val="68568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751398"/>
            <a:ext cx="10671048" cy="1362057"/>
          </a:xfrm>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a:xfrm>
            <a:off x="760938" y="457200"/>
            <a:ext cx="3200400" cy="244502"/>
          </a:xfrm>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9</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a:xfrm>
            <a:off x="758905" y="2392023"/>
            <a:ext cx="2596896" cy="2596896"/>
          </a:xfrm>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758905" y="4989515"/>
            <a:ext cx="2598737" cy="1109662"/>
          </a:xfrm>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a:xfrm>
            <a:off x="916885" y="5599755"/>
            <a:ext cx="2283472" cy="365125"/>
          </a:xfrm>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a:xfrm>
            <a:off x="3517361" y="2392619"/>
            <a:ext cx="2596896" cy="2596896"/>
          </a:xfrm>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3516747" y="4990111"/>
            <a:ext cx="2598737" cy="1109662"/>
          </a:xfrm>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a:xfrm>
            <a:off x="3674073" y="5600351"/>
            <a:ext cx="2283472" cy="365125"/>
          </a:xfrm>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a:xfrm>
            <a:off x="6275817" y="2393215"/>
            <a:ext cx="2596896" cy="2596896"/>
          </a:xfrm>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6274589" y="4990707"/>
            <a:ext cx="2598737" cy="1109662"/>
          </a:xfrm>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a:xfrm>
            <a:off x="6432529" y="5600947"/>
            <a:ext cx="2283472" cy="365125"/>
          </a:xfrm>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a:xfrm>
            <a:off x="9034272" y="2393215"/>
            <a:ext cx="2596896" cy="2596896"/>
          </a:xfrm>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9032431" y="4990707"/>
            <a:ext cx="2598737" cy="1109662"/>
          </a:xfrm>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a:xfrm>
            <a:off x="9190984" y="5600947"/>
            <a:ext cx="2283472" cy="365125"/>
          </a:xfrm>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2.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{FF1B0D5C-F579-4348-9AA9-F44E2BCFAD3C}tf78438558_win32</Template>
  <TotalTime>7</TotalTime>
  <Words>465</Words>
  <Application>Microsoft Office PowerPoint</Application>
  <PresentationFormat>Widescreen</PresentationFormat>
  <Paragraphs>136</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Black</vt:lpstr>
      <vt:lpstr>Calibri</vt:lpstr>
      <vt:lpstr>Sabon Next LT</vt:lpstr>
      <vt:lpstr>Custom</vt:lpstr>
      <vt:lpstr>PRESENTATION TITLE</vt:lpstr>
      <vt:lpstr>AGENDA</vt:lpstr>
      <vt:lpstr>introduction</vt:lpstr>
      <vt:lpstr>PRIMARY GOALS</vt:lpstr>
      <vt:lpstr>AREAS OF GROWTH</vt:lpstr>
      <vt:lpstr>PowerPoint Presentation</vt:lpstr>
      <vt:lpstr>Dhoni biography</vt:lpstr>
      <vt:lpstr>BUSINESS OPPORTUNITIES ARE LIKE BUSES. THERE'S ALWAYS ANOTHER ONE COMING.</vt:lpstr>
      <vt:lpstr>MEET OUR TEAM</vt:lpstr>
      <vt:lpstr>MEET OUR Extended TEAM</vt:lpstr>
      <vt:lpstr>PLAN FOR PRODUCT LAUNCH </vt:lpstr>
      <vt:lpstr>TIMELINE</vt:lpstr>
      <vt:lpstr>AREAS OF FOCUS</vt:lpstr>
      <vt:lpstr>HOW WE GET THERE</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Akash Institue</dc:creator>
  <cp:lastModifiedBy>Akash Institue</cp:lastModifiedBy>
  <cp:revision>1</cp:revision>
  <dcterms:created xsi:type="dcterms:W3CDTF">2023-10-04T05:30:50Z</dcterms:created>
  <dcterms:modified xsi:type="dcterms:W3CDTF">2023-10-04T05:38:21Z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